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75"/>
  </p:notesMasterIdLst>
  <p:sldIdLst>
    <p:sldId id="298" r:id="rId2"/>
    <p:sldId id="256" r:id="rId3"/>
    <p:sldId id="299" r:id="rId4"/>
    <p:sldId id="257" r:id="rId5"/>
    <p:sldId id="258" r:id="rId6"/>
    <p:sldId id="259" r:id="rId7"/>
    <p:sldId id="260" r:id="rId8"/>
    <p:sldId id="261" r:id="rId9"/>
    <p:sldId id="330" r:id="rId10"/>
    <p:sldId id="262" r:id="rId11"/>
    <p:sldId id="265" r:id="rId12"/>
    <p:sldId id="267" r:id="rId13"/>
    <p:sldId id="268" r:id="rId14"/>
    <p:sldId id="269" r:id="rId15"/>
    <p:sldId id="270" r:id="rId16"/>
    <p:sldId id="271" r:id="rId17"/>
    <p:sldId id="331" r:id="rId18"/>
    <p:sldId id="332" r:id="rId19"/>
    <p:sldId id="272" r:id="rId20"/>
    <p:sldId id="273" r:id="rId21"/>
    <p:sldId id="278" r:id="rId22"/>
    <p:sldId id="276" r:id="rId23"/>
    <p:sldId id="274" r:id="rId24"/>
    <p:sldId id="275" r:id="rId25"/>
    <p:sldId id="333" r:id="rId26"/>
    <p:sldId id="277" r:id="rId27"/>
    <p:sldId id="334" r:id="rId28"/>
    <p:sldId id="279" r:id="rId29"/>
    <p:sldId id="282" r:id="rId30"/>
    <p:sldId id="283" r:id="rId31"/>
    <p:sldId id="336" r:id="rId32"/>
    <p:sldId id="287" r:id="rId33"/>
    <p:sldId id="288" r:id="rId34"/>
    <p:sldId id="340" r:id="rId35"/>
    <p:sldId id="289" r:id="rId36"/>
    <p:sldId id="290" r:id="rId37"/>
    <p:sldId id="291" r:id="rId38"/>
    <p:sldId id="292" r:id="rId39"/>
    <p:sldId id="293" r:id="rId40"/>
    <p:sldId id="294" r:id="rId41"/>
    <p:sldId id="305" r:id="rId42"/>
    <p:sldId id="306" r:id="rId43"/>
    <p:sldId id="307" r:id="rId44"/>
    <p:sldId id="337" r:id="rId45"/>
    <p:sldId id="300" r:id="rId46"/>
    <p:sldId id="308" r:id="rId47"/>
    <p:sldId id="309" r:id="rId48"/>
    <p:sldId id="310" r:id="rId49"/>
    <p:sldId id="311" r:id="rId50"/>
    <p:sldId id="313" r:id="rId51"/>
    <p:sldId id="312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01" r:id="rId61"/>
    <p:sldId id="322" r:id="rId62"/>
    <p:sldId id="323" r:id="rId63"/>
    <p:sldId id="302" r:id="rId64"/>
    <p:sldId id="326" r:id="rId65"/>
    <p:sldId id="327" r:id="rId66"/>
    <p:sldId id="303" r:id="rId67"/>
    <p:sldId id="328" r:id="rId68"/>
    <p:sldId id="296" r:id="rId69"/>
    <p:sldId id="329" r:id="rId70"/>
    <p:sldId id="338" r:id="rId71"/>
    <p:sldId id="295" r:id="rId72"/>
    <p:sldId id="324" r:id="rId73"/>
    <p:sldId id="339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D24EE-B7C0-4AF2-A4F6-DEDB0BCDA1D3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E1DD8-A611-44E2-8B0A-DF6A80367F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119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9543082"/>
      </p:ext>
    </p:extLst>
  </p:cSld>
  <p:clrMapOvr>
    <a:masterClrMapping/>
  </p:clrMapOvr>
  <p:transition spd="med">
    <p:newsfla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3627666"/>
      </p:ext>
    </p:extLst>
  </p:cSld>
  <p:clrMapOvr>
    <a:masterClrMapping/>
  </p:clrMapOvr>
  <p:transition spd="med">
    <p:newsfla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55067946"/>
      </p:ext>
    </p:extLst>
  </p:cSld>
  <p:clrMapOvr>
    <a:masterClrMapping/>
  </p:clrMapOvr>
  <p:transition spd="med">
    <p:newsfla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008103606"/>
      </p:ext>
    </p:extLst>
  </p:cSld>
  <p:clrMapOvr>
    <a:masterClrMapping/>
  </p:clrMapOvr>
  <p:transition spd="med">
    <p:newsfla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1721748"/>
      </p:ext>
    </p:extLst>
  </p:cSld>
  <p:clrMapOvr>
    <a:masterClrMapping/>
  </p:clrMapOvr>
  <p:transition spd="med">
    <p:newsfla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205154677"/>
      </p:ext>
    </p:extLst>
  </p:cSld>
  <p:clrMapOvr>
    <a:masterClrMapping/>
  </p:clrMapOvr>
  <p:transition spd="med">
    <p:newsfla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90561726"/>
      </p:ext>
    </p:extLst>
  </p:cSld>
  <p:clrMapOvr>
    <a:masterClrMapping/>
  </p:clrMapOvr>
  <p:transition spd="med">
    <p:newsfla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65899127"/>
      </p:ext>
    </p:extLst>
  </p:cSld>
  <p:clrMapOvr>
    <a:masterClrMapping/>
  </p:clrMapOvr>
  <p:transition spd="med">
    <p:newsfla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7768968"/>
      </p:ext>
    </p:extLst>
  </p:cSld>
  <p:clrMapOvr>
    <a:masterClrMapping/>
  </p:clrMapOvr>
  <p:transition spd="med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4783729"/>
      </p:ext>
    </p:extLst>
  </p:cSld>
  <p:clrMapOvr>
    <a:masterClrMapping/>
  </p:clrMapOvr>
  <p:transition spd="med">
    <p:newsfla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9586820"/>
      </p:ext>
    </p:extLst>
  </p:cSld>
  <p:clrMapOvr>
    <a:masterClrMapping/>
  </p:clrMapOvr>
  <p:transition spd="med">
    <p:newsfla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0338842"/>
      </p:ext>
    </p:extLst>
  </p:cSld>
  <p:clrMapOvr>
    <a:masterClrMapping/>
  </p:clrMapOvr>
  <p:transition spd="med">
    <p:newsfla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277221"/>
      </p:ext>
    </p:extLst>
  </p:cSld>
  <p:clrMapOvr>
    <a:masterClrMapping/>
  </p:clrMapOvr>
  <p:transition spd="med">
    <p:newsfla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3123727"/>
      </p:ext>
    </p:extLst>
  </p:cSld>
  <p:clrMapOvr>
    <a:masterClrMapping/>
  </p:clrMapOvr>
  <p:transition spd="med">
    <p:newsfla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6348087"/>
      </p:ext>
    </p:extLst>
  </p:cSld>
  <p:clrMapOvr>
    <a:masterClrMapping/>
  </p:clrMapOvr>
  <p:transition spd="med">
    <p:newsfla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3894843"/>
      </p:ext>
    </p:extLst>
  </p:cSld>
  <p:clrMapOvr>
    <a:masterClrMapping/>
  </p:clrMapOvr>
  <p:transition spd="med">
    <p:newsfla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3172768"/>
      </p:ext>
    </p:extLst>
  </p:cSld>
  <p:clrMapOvr>
    <a:masterClrMapping/>
  </p:clrMapOvr>
  <p:transition spd="med">
    <p:newsfla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63713AF-9261-4068-A730-237B414D0195}" type="datetimeFigureOut">
              <a:rPr lang="en-US" smtClean="0"/>
              <a:pPr/>
              <a:t>9/19/2015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753B965-75D9-4F8F-B9B8-1060F7EE94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05124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ransition spd="med">
    <p:newsflash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2209800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rgbClr val="FF0066"/>
                </a:solidFill>
                <a:latin typeface="Algerian" panose="04020705040A02060702" pitchFamily="82" charset="0"/>
              </a:rPr>
              <a:t>Welcome to the Presentation</a:t>
            </a:r>
            <a:endParaRPr lang="en-US" sz="6000" dirty="0">
              <a:solidFill>
                <a:srgbClr val="FF0066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514600"/>
            <a:ext cx="6554867" cy="3767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–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M Sayadur Rahman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CAS, IUBAT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8026161"/>
      </p:ext>
    </p:extLst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4114800"/>
            <a:ext cx="2514600" cy="10668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Sorghum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Jowar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Sorghum bicolor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Gramineae</a:t>
            </a:r>
          </a:p>
        </p:txBody>
      </p:sp>
      <p:pic>
        <p:nvPicPr>
          <p:cNvPr id="6" name="Picture 5" descr="sorghu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0"/>
            <a:ext cx="4038600" cy="3886200"/>
          </a:xfrm>
          <a:prstGeom prst="rect">
            <a:avLst/>
          </a:prstGeom>
        </p:spPr>
      </p:pic>
      <p:pic>
        <p:nvPicPr>
          <p:cNvPr id="7" name="Picture 6" descr="Sorghu-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743200"/>
            <a:ext cx="5105400" cy="4114800"/>
          </a:xfrm>
          <a:prstGeom prst="rect">
            <a:avLst/>
          </a:prstGeom>
        </p:spPr>
      </p:pic>
    </p:spTree>
  </p:cSld>
  <p:clrMapOvr>
    <a:masterClrMapping/>
  </p:clrMapOvr>
  <p:transition spd="med">
    <p:checke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846" y="5966892"/>
            <a:ext cx="2756954" cy="8911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400" b="1" dirty="0" smtClean="0">
                <a:solidFill>
                  <a:srgbClr val="FFFF00"/>
                </a:solidFill>
              </a:rPr>
              <a:t>Oilseeds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2225"/>
            <a:ext cx="7467600" cy="5813425"/>
          </a:xfrm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4191000"/>
            <a:ext cx="24384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Soybean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 descr="C:\Users\murad_pc\Documents\prod000601_lg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24400" y="0"/>
            <a:ext cx="4419600" cy="3886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28600"/>
            <a:ext cx="449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Soybean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la-Latn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Glycine 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max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Leguminosae</a:t>
            </a:r>
          </a:p>
          <a:p>
            <a:endParaRPr lang="en-US" dirty="0"/>
          </a:p>
        </p:txBody>
      </p:sp>
      <p:pic>
        <p:nvPicPr>
          <p:cNvPr id="8" name="Picture 7" descr="Soybean 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514600"/>
            <a:ext cx="4724400" cy="4343400"/>
          </a:xfrm>
          <a:prstGeom prst="rect">
            <a:avLst/>
          </a:prstGeom>
        </p:spPr>
      </p:pic>
    </p:spTree>
  </p:cSld>
  <p:clrMapOvr>
    <a:masterClrMapping/>
  </p:clrMapOvr>
  <p:transition spd="med">
    <p:split orient="vert" dir="in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4114800"/>
            <a:ext cx="22860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Mustard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38200"/>
            <a:ext cx="441960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Sorisha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la-Latn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Brassica</a:t>
            </a:r>
            <a:r>
              <a:rPr lang="la-Latn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la-Latn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spp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Cruciferae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Content Placeholder 7" descr="Mustar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2819400"/>
            <a:ext cx="4419600" cy="4038600"/>
          </a:xfrm>
        </p:spPr>
      </p:pic>
      <p:pic>
        <p:nvPicPr>
          <p:cNvPr id="9" name="Picture 8" descr="Mustard_Pla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4724400" cy="3886200"/>
          </a:xfrm>
          <a:prstGeom prst="rect">
            <a:avLst/>
          </a:prstGeom>
        </p:spPr>
      </p:pic>
    </p:spTree>
  </p:cSld>
  <p:clrMapOvr>
    <a:masterClrMapping/>
  </p:clrMapOvr>
  <p:transition spd="med">
    <p:diamond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3886200"/>
            <a:ext cx="2971800" cy="9906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Sunflower</a:t>
            </a:r>
          </a:p>
        </p:txBody>
      </p:sp>
      <p:pic>
        <p:nvPicPr>
          <p:cNvPr id="11266" name="Picture 2" descr="C:\Users\murad_pc\Documents\download (1)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819400"/>
            <a:ext cx="5257800" cy="4038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762000"/>
            <a:ext cx="533400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Surjomukhi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la-Latn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Helianthus </a:t>
            </a:r>
            <a:r>
              <a:rPr lang="la-Latn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annuus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Asteraceae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sunflower-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0"/>
            <a:ext cx="3886200" cy="3733800"/>
          </a:xfrm>
          <a:prstGeom prst="rect">
            <a:avLst/>
          </a:prstGeo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4267200"/>
            <a:ext cx="3124200" cy="792162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Safflower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1" name="Picture 3" descr="C:\Users\murad_pc\Documents\download (4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0"/>
            <a:ext cx="4343400" cy="4038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609600"/>
            <a:ext cx="480060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Kushumful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la-Latn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Carthamus</a:t>
            </a:r>
            <a:r>
              <a:rPr lang="la-Latn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la-Latn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spp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Compositae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Safflow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590800"/>
            <a:ext cx="4800600" cy="4267200"/>
          </a:xfrm>
          <a:prstGeom prst="rect">
            <a:avLst/>
          </a:prstGeom>
        </p:spPr>
      </p:pic>
    </p:spTree>
  </p:cSld>
  <p:clrMapOvr>
    <a:masterClrMapping/>
  </p:clrMapOvr>
  <p:transition spd="med">
    <p:strips dir="r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4800"/>
            <a:ext cx="2971800" cy="8683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Groundnut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 descr="C:\Users\murad_pc\Documents\1467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971800"/>
            <a:ext cx="2514600" cy="3886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685800"/>
            <a:ext cx="533400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Cheena Badam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la-Latn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Arachis hypogaea</a:t>
            </a:r>
            <a:r>
              <a:rPr lang="la-Latn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Leguminosae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Groundnut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0"/>
            <a:ext cx="3962400" cy="3886200"/>
          </a:xfrm>
          <a:prstGeom prst="rect">
            <a:avLst/>
          </a:prstGeom>
        </p:spPr>
      </p:pic>
      <p:pic>
        <p:nvPicPr>
          <p:cNvPr id="8" name="Picture 7" descr="ground nu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971800"/>
            <a:ext cx="2667000" cy="3886200"/>
          </a:xfrm>
          <a:prstGeom prst="rect">
            <a:avLst/>
          </a:prstGeom>
        </p:spPr>
      </p:pic>
    </p:spTree>
  </p:cSld>
  <p:clrMapOvr>
    <a:masterClrMapping/>
  </p:clrMapOvr>
  <p:transition spd="med">
    <p:wheel spokes="8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4648200"/>
            <a:ext cx="2133600" cy="762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Sesame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81000"/>
            <a:ext cx="5410200" cy="1752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Til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Sesamum indicum</a:t>
            </a:r>
            <a:r>
              <a:rPr lang="la-Latn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Pedaliaceae</a:t>
            </a:r>
          </a:p>
        </p:txBody>
      </p:sp>
      <p:pic>
        <p:nvPicPr>
          <p:cNvPr id="4" name="Picture 3" descr="sesame-se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0"/>
            <a:ext cx="3886200" cy="4495800"/>
          </a:xfrm>
          <a:prstGeom prst="rect">
            <a:avLst/>
          </a:prstGeom>
        </p:spPr>
      </p:pic>
      <p:pic>
        <p:nvPicPr>
          <p:cNvPr id="6" name="Picture 5" descr="sesam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8400"/>
            <a:ext cx="5257800" cy="4419600"/>
          </a:xfrm>
          <a:prstGeom prst="rect">
            <a:avLst/>
          </a:prstGeom>
        </p:spPr>
      </p:pic>
    </p:spTree>
  </p:cSld>
  <p:clrMapOvr>
    <a:masterClrMapping/>
  </p:clrMapOvr>
  <p:transition spd="med">
    <p:split orient="vert" dir="in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4038600"/>
            <a:ext cx="2209800" cy="9144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Linseed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5562600" cy="1752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Tishi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Linum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usitatissimum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linseed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5562600" cy="4038600"/>
          </a:xfrm>
          <a:prstGeom prst="rect">
            <a:avLst/>
          </a:prstGeom>
        </p:spPr>
      </p:pic>
      <p:pic>
        <p:nvPicPr>
          <p:cNvPr id="7" name="Picture 6" descr="linse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0"/>
            <a:ext cx="3581400" cy="381000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5261" y="2057400"/>
            <a:ext cx="1824505" cy="19050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Pulse Crop</a:t>
            </a:r>
            <a:r>
              <a:rPr lang="en-US" sz="4400" b="1" dirty="0"/>
              <a:t/>
            </a:r>
            <a:br>
              <a:rPr lang="en-US" sz="4400" b="1" dirty="0"/>
            </a:b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159" y="5255"/>
            <a:ext cx="7369420" cy="5938345"/>
          </a:xfrm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364" y="19334"/>
            <a:ext cx="7772400" cy="10890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cap="none" dirty="0" smtClean="0">
                <a:solidFill>
                  <a:schemeClr val="bg1"/>
                </a:solidFill>
              </a:rPr>
              <a:t>Presentation on:</a:t>
            </a: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cap="none" dirty="0" smtClean="0">
                <a:solidFill>
                  <a:srgbClr val="FF0066"/>
                </a:solidFill>
              </a:rPr>
              <a:t>Classification of Crop</a:t>
            </a:r>
            <a:endParaRPr lang="en-US" cap="none" dirty="0">
              <a:solidFill>
                <a:srgbClr val="FF006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2438400"/>
            <a:ext cx="7391400" cy="3810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08359"/>
            <a:ext cx="9144000" cy="5749641"/>
          </a:xfrm>
          <a:prstGeom prst="rect">
            <a:avLst/>
          </a:prstGeom>
        </p:spPr>
      </p:pic>
    </p:spTree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4114800"/>
            <a:ext cx="1752600" cy="792162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Lentil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10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Mushur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Lens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culinaris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Leguminosae</a:t>
            </a:r>
          </a:p>
          <a:p>
            <a:endParaRPr lang="en-US" dirty="0"/>
          </a:p>
        </p:txBody>
      </p:sp>
      <p:pic>
        <p:nvPicPr>
          <p:cNvPr id="7" name="Picture 6" descr="lenti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0"/>
            <a:ext cx="4267200" cy="3886200"/>
          </a:xfrm>
          <a:prstGeom prst="rect">
            <a:avLst/>
          </a:prstGeom>
        </p:spPr>
      </p:pic>
      <p:pic>
        <p:nvPicPr>
          <p:cNvPr id="8" name="Picture 7" descr="Lentil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00"/>
            <a:ext cx="4876800" cy="4495800"/>
          </a:xfrm>
          <a:prstGeom prst="rect">
            <a:avLst/>
          </a:prstGeom>
        </p:spPr>
      </p:pic>
    </p:spTree>
  </p:cSld>
  <p:clrMapOvr>
    <a:masterClrMapping/>
  </p:clrMapOvr>
  <p:transition spd="med">
    <p:whee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4191000"/>
            <a:ext cx="2667000" cy="792162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Grass Pea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09600"/>
            <a:ext cx="495300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Lathyrus</a:t>
            </a:r>
            <a:r>
              <a:rPr lang="en-US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sativus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Leguminosae</a:t>
            </a:r>
          </a:p>
        </p:txBody>
      </p:sp>
      <p:pic>
        <p:nvPicPr>
          <p:cNvPr id="8" name="Content Placeholder 7" descr="Grass pe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971800"/>
            <a:ext cx="5029200" cy="3886200"/>
          </a:xfrm>
        </p:spPr>
      </p:pic>
      <p:pic>
        <p:nvPicPr>
          <p:cNvPr id="9" name="Picture 8" descr="grass pea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0"/>
            <a:ext cx="4114800" cy="3886200"/>
          </a:xfrm>
          <a:prstGeom prst="rect">
            <a:avLst/>
          </a:prstGeom>
        </p:spPr>
      </p:pic>
    </p:spTree>
  </p:cSld>
  <p:clrMapOvr>
    <a:masterClrMapping/>
  </p:clrMapOvr>
  <p:transition spd="med">
    <p:wheel spokes="2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4191000"/>
            <a:ext cx="2590800" cy="868362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Chickpea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1000"/>
            <a:ext cx="487680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Chola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Cicer</a:t>
            </a:r>
            <a:r>
              <a:rPr lang="en-US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arietinum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Leguminosae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</a:t>
            </a:r>
          </a:p>
        </p:txBody>
      </p:sp>
      <p:pic>
        <p:nvPicPr>
          <p:cNvPr id="8" name="Content Placeholder 7" descr="Gra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0"/>
            <a:ext cx="3962400" cy="3886200"/>
          </a:xfrm>
        </p:spPr>
      </p:pic>
      <p:pic>
        <p:nvPicPr>
          <p:cNvPr id="9" name="Picture 8" descr="Gram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0"/>
            <a:ext cx="5181600" cy="3810000"/>
          </a:xfrm>
          <a:prstGeom prst="rect">
            <a:avLst/>
          </a:prstGeom>
        </p:spPr>
      </p:pic>
    </p:spTree>
  </p:cSld>
  <p:clrMapOvr>
    <a:masterClrMapping/>
  </p:clrMapOvr>
  <p:transition spd="med">
    <p:plus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4114800"/>
            <a:ext cx="3048000" cy="868362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black Gram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"/>
            <a:ext cx="556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Mash Kalai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la-Latn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Phaseolus </a:t>
            </a:r>
            <a:r>
              <a:rPr lang="la-Latn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vulgaris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Leguminosae</a:t>
            </a:r>
          </a:p>
        </p:txBody>
      </p:sp>
      <p:pic>
        <p:nvPicPr>
          <p:cNvPr id="7" name="Picture 6" descr="Blackgr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5334000" cy="3886200"/>
          </a:xfrm>
          <a:prstGeom prst="rect">
            <a:avLst/>
          </a:prstGeom>
        </p:spPr>
      </p:pic>
      <p:pic>
        <p:nvPicPr>
          <p:cNvPr id="8" name="Picture 7" descr="blackgram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3886200"/>
          </a:xfrm>
          <a:prstGeom prst="rect">
            <a:avLst/>
          </a:prstGeom>
        </p:spPr>
      </p:pic>
    </p:spTree>
  </p:cSld>
  <p:clrMapOvr>
    <a:masterClrMapping/>
  </p:clrMapOvr>
  <p:transition spd="med">
    <p:checke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4114800"/>
            <a:ext cx="2819400" cy="792162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Mung Bean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09600"/>
            <a:ext cx="48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Mug kalai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Vigna radiata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Leguminosae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Content Placeholder 7" descr="mungbea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0" y="0"/>
            <a:ext cx="4648200" cy="3886200"/>
          </a:xfrm>
        </p:spPr>
      </p:pic>
      <p:pic>
        <p:nvPicPr>
          <p:cNvPr id="9" name="Picture 8" descr="mungbean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4495800" cy="411480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4038600"/>
            <a:ext cx="30480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Garden pea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garden pea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4953000" cy="41148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" y="457200"/>
            <a:ext cx="4572000" cy="178647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Motor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Pisum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sativum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Leguminosae</a:t>
            </a:r>
          </a:p>
        </p:txBody>
      </p:sp>
      <p:pic>
        <p:nvPicPr>
          <p:cNvPr id="7" name="Picture 6" descr="Gardenpe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0"/>
            <a:ext cx="4191000" cy="3886200"/>
          </a:xfrm>
          <a:prstGeom prst="rect">
            <a:avLst/>
          </a:prstGeom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4191000"/>
            <a:ext cx="29718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Pigeon </a:t>
            </a:r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pea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9600"/>
            <a:ext cx="541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Arhar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Cajanus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cajan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Leguminosae</a:t>
            </a:r>
          </a:p>
        </p:txBody>
      </p:sp>
      <p:pic>
        <p:nvPicPr>
          <p:cNvPr id="8" name="Picture 7" descr="Pigeon-pe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4419600" cy="3886200"/>
          </a:xfrm>
          <a:prstGeom prst="rect">
            <a:avLst/>
          </a:prstGeom>
        </p:spPr>
      </p:pic>
      <p:pic>
        <p:nvPicPr>
          <p:cNvPr id="9" name="Picture 8" descr="pigeon pe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895600"/>
            <a:ext cx="4724400" cy="3962400"/>
          </a:xfrm>
          <a:prstGeom prst="rect">
            <a:avLst/>
          </a:prstGeom>
        </p:spPr>
      </p:pic>
    </p:spTree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4038600"/>
            <a:ext cx="22098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Cow pea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5334000" cy="22436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Gomotor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Vigna unguiculata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Leguminosae</a:t>
            </a:r>
          </a:p>
        </p:txBody>
      </p:sp>
      <p:pic>
        <p:nvPicPr>
          <p:cNvPr id="4" name="Picture 3" descr="cowpea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9901"/>
            <a:ext cx="5486400" cy="3948099"/>
          </a:xfrm>
          <a:prstGeom prst="rect">
            <a:avLst/>
          </a:prstGeom>
        </p:spPr>
      </p:pic>
      <p:pic>
        <p:nvPicPr>
          <p:cNvPr id="5" name="Picture 4" descr="cowpe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0"/>
            <a:ext cx="3657600" cy="3886200"/>
          </a:xfrm>
          <a:prstGeom prst="rect">
            <a:avLst/>
          </a:prstGeom>
        </p:spPr>
      </p:pic>
    </p:spTree>
  </p:cSld>
  <p:clrMapOvr>
    <a:masterClrMapping/>
  </p:clrMapOvr>
  <p:transition spd="med">
    <p:checke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267" y="1295400"/>
            <a:ext cx="2055733" cy="20574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3600" b="1" dirty="0" smtClean="0">
                <a:solidFill>
                  <a:srgbClr val="FFFF00"/>
                </a:solidFill>
              </a:rPr>
              <a:t>Forage </a:t>
            </a:r>
            <a:br>
              <a:rPr lang="en-US" sz="3600" b="1" dirty="0" smtClean="0">
                <a:solidFill>
                  <a:srgbClr val="FFFF00"/>
                </a:solidFill>
              </a:rPr>
            </a:br>
            <a:r>
              <a:rPr lang="en-US" sz="3600" b="1" dirty="0" smtClean="0">
                <a:solidFill>
                  <a:srgbClr val="FFFF00"/>
                </a:solidFill>
              </a:rPr>
              <a:t>Crop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-26276"/>
            <a:ext cx="7088267" cy="6198476"/>
          </a:xfrm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4191000"/>
            <a:ext cx="3048000" cy="9144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Para Grass 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 descr="C:\Users\murad_pc\Documents\thumb-500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971800"/>
            <a:ext cx="5105400" cy="3886200"/>
          </a:xfrm>
          <a:prstGeom prst="rect">
            <a:avLst/>
          </a:prstGeom>
          <a:noFill/>
        </p:spPr>
      </p:pic>
      <p:pic>
        <p:nvPicPr>
          <p:cNvPr id="22531" name="Picture 3" descr="C:\Users\murad_pc\Documents\paragrasshairsonste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0"/>
            <a:ext cx="4038600" cy="3962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609600"/>
            <a:ext cx="525780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Para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Brachiaria</a:t>
            </a:r>
            <a:r>
              <a:rPr lang="en-US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mutica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Poaceae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diamond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0" y="2133600"/>
            <a:ext cx="2265528" cy="173384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>
                <a:solidFill>
                  <a:srgbClr val="FFFF00"/>
                </a:solidFill>
              </a:rPr>
              <a:t>Cereal</a:t>
            </a:r>
            <a:r>
              <a:rPr lang="en-US" sz="4400" b="1" dirty="0" smtClean="0">
                <a:solidFill>
                  <a:srgbClr val="92D050"/>
                </a:solidFill>
              </a:rPr>
              <a:t> </a:t>
            </a:r>
            <a:r>
              <a:rPr lang="en-US" sz="4400" b="1" dirty="0" smtClean="0">
                <a:solidFill>
                  <a:srgbClr val="FFFF00"/>
                </a:solidFill>
              </a:rPr>
              <a:t>Crop</a:t>
            </a:r>
            <a:endParaRPr lang="en-US" sz="4400" b="1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21" y="0"/>
            <a:ext cx="6832979" cy="6324600"/>
          </a:xfrm>
        </p:spPr>
      </p:pic>
    </p:spTree>
    <p:extLst>
      <p:ext uri="{BB962C8B-B14F-4D97-AF65-F5344CB8AC3E}">
        <p14:creationId xmlns:p14="http://schemas.microsoft.com/office/powerpoint/2010/main" xmlns="" val="2966092074"/>
      </p:ext>
    </p:extLst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3962400"/>
            <a:ext cx="1981200" cy="10668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Napier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grass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4" name="Picture 2" descr="C:\Users\murad_pc\Documents\images (6)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743200"/>
            <a:ext cx="5867400" cy="4114800"/>
          </a:xfrm>
          <a:prstGeom prst="rect">
            <a:avLst/>
          </a:prstGeom>
          <a:noFill/>
        </p:spPr>
      </p:pic>
      <p:pic>
        <p:nvPicPr>
          <p:cNvPr id="23555" name="Picture 3" descr="C:\Users\murad_pc\Documents\images (7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0"/>
            <a:ext cx="3276600" cy="3733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381000"/>
            <a:ext cx="601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Napier grass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Pennisetum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purpureum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Poaceae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0" y="4038600"/>
            <a:ext cx="1828800" cy="10668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Sudan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grass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6554867" cy="2243670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Sudan Grass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Pennisetum purpureum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Poaceae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udan gra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0"/>
            <a:ext cx="3200400" cy="3886200"/>
          </a:xfrm>
          <a:prstGeom prst="rect">
            <a:avLst/>
          </a:prstGeom>
        </p:spPr>
      </p:pic>
      <p:pic>
        <p:nvPicPr>
          <p:cNvPr id="5" name="Picture 4" descr="sudan grass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5600"/>
            <a:ext cx="5943600" cy="3962400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4614" y="1654969"/>
            <a:ext cx="1781503" cy="1524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Fiber</a:t>
            </a:r>
            <a:br>
              <a:rPr lang="en-US" sz="4000" b="1" dirty="0" smtClean="0">
                <a:solidFill>
                  <a:srgbClr val="FFFF00"/>
                </a:solidFill>
              </a:rPr>
            </a:br>
            <a:r>
              <a:rPr lang="en-US" sz="4000" b="1" dirty="0" smtClean="0">
                <a:solidFill>
                  <a:srgbClr val="FFFF00"/>
                </a:solidFill>
              </a:rPr>
              <a:t>Crop</a:t>
            </a:r>
            <a:endParaRPr lang="en-US" sz="4000" b="1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7354614" cy="5943600"/>
          </a:xfrm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4267200"/>
            <a:ext cx="1676400" cy="9144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Jute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1"/>
            <a:ext cx="563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 Pat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Corchorus capsularis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Poaceae</a:t>
            </a:r>
          </a:p>
        </p:txBody>
      </p:sp>
      <p:pic>
        <p:nvPicPr>
          <p:cNvPr id="7" name="Picture 6" descr="jute_plant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5562600" cy="4038600"/>
          </a:xfrm>
          <a:prstGeom prst="rect">
            <a:avLst/>
          </a:prstGeom>
        </p:spPr>
      </p:pic>
      <p:pic>
        <p:nvPicPr>
          <p:cNvPr id="8" name="Picture 7" descr="jute-pla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0"/>
            <a:ext cx="3581400" cy="3886200"/>
          </a:xfrm>
          <a:prstGeom prst="rect">
            <a:avLst/>
          </a:prstGeom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0" y="4114800"/>
            <a:ext cx="1524000" cy="762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Kenaf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381000"/>
            <a:ext cx="5638800" cy="2209800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Mesta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Hibiscus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cannabinus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Malvaceae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kena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0"/>
            <a:ext cx="3352800" cy="3886200"/>
          </a:xfrm>
          <a:prstGeom prst="rect">
            <a:avLst/>
          </a:prstGeom>
        </p:spPr>
      </p:pic>
      <p:pic>
        <p:nvPicPr>
          <p:cNvPr id="5" name="Picture 4" descr="mes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5600"/>
            <a:ext cx="5791200" cy="3962400"/>
          </a:xfrm>
          <a:prstGeom prst="rect">
            <a:avLst/>
          </a:prstGeom>
        </p:spPr>
      </p:pic>
    </p:spTree>
  </p:cSld>
  <p:clrMapOvr>
    <a:masterClrMapping/>
  </p:clrMapOvr>
  <p:transition spd="med">
    <p:strips dir="r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4038600"/>
            <a:ext cx="2057400" cy="868362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Cotton 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8674" name="Picture 2" descr="C:\Users\murad_pc\Documents\cotton plant 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953000" y="0"/>
            <a:ext cx="4191000" cy="376713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7620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</a:t>
            </a:r>
            <a:r>
              <a:rPr lang="en-US" dirty="0" smtClean="0"/>
              <a:t> Tula</a:t>
            </a:r>
          </a:p>
          <a:p>
            <a:r>
              <a:rPr lang="en-US" dirty="0" smtClean="0"/>
              <a:t>Scientific Name: </a:t>
            </a:r>
            <a:r>
              <a:rPr lang="en-US" dirty="0" err="1" smtClean="0"/>
              <a:t>Gossypium</a:t>
            </a:r>
            <a:endParaRPr lang="en-US" dirty="0" smtClean="0"/>
          </a:p>
          <a:p>
            <a:r>
              <a:rPr lang="en-US" dirty="0" smtClean="0"/>
              <a:t>Family: </a:t>
            </a:r>
            <a:endParaRPr lang="en-US" dirty="0"/>
          </a:p>
        </p:txBody>
      </p:sp>
      <p:pic>
        <p:nvPicPr>
          <p:cNvPr id="6" name="Picture 5" descr="cotton-plan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0"/>
            <a:ext cx="4953000" cy="3810000"/>
          </a:xfrm>
          <a:prstGeom prst="rect">
            <a:avLst/>
          </a:prstGeom>
        </p:spPr>
      </p:pic>
    </p:spTree>
  </p:cSld>
  <p:clrMapOvr>
    <a:masterClrMapping/>
  </p:clrMapOvr>
  <p:transition spd="med">
    <p:wheel spokes="8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4191000"/>
            <a:ext cx="2057400" cy="8683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hemp </a:t>
            </a:r>
            <a:b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698" name="Picture 2" descr="C:\Users\murad_pc\Documents\images (10)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076825" y="33814"/>
            <a:ext cx="4067175" cy="377618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721578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Hemp 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Cannabis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Cannabaceae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048000"/>
            <a:ext cx="5076825" cy="3810000"/>
          </a:xfrm>
          <a:prstGeom prst="rect">
            <a:avLst/>
          </a:prstGeo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6090" y="2463273"/>
            <a:ext cx="2057400" cy="14779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Sugar</a:t>
            </a:r>
            <a:br>
              <a:rPr lang="en-US" sz="4000" b="1" dirty="0" smtClean="0">
                <a:solidFill>
                  <a:srgbClr val="FFFF00"/>
                </a:solidFill>
              </a:rPr>
            </a:br>
            <a:r>
              <a:rPr lang="en-US" sz="4000" b="1" dirty="0" smtClean="0">
                <a:solidFill>
                  <a:srgbClr val="FFFF00"/>
                </a:solidFill>
              </a:rPr>
              <a:t>Crop </a:t>
            </a:r>
            <a:endParaRPr lang="en-US" sz="4000" b="1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7076090" cy="6096000"/>
          </a:xfrm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0" y="4240864"/>
            <a:ext cx="2971800" cy="762000"/>
          </a:xfrm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SugarcanE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3" name="Picture 3" descr="C:\Users\murad_pc\Documents\sugarcrops_sugarcane_clip_image006_0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0"/>
            <a:ext cx="3200400" cy="4038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686" y="533400"/>
            <a:ext cx="61665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Aakh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Name: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Saccharum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officinarum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Poaceae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86" y="3090862"/>
            <a:ext cx="5937914" cy="3767138"/>
          </a:xfrm>
        </p:spPr>
      </p:pic>
    </p:spTree>
  </p:cSld>
  <p:clrMapOvr>
    <a:masterClrMapping/>
  </p:clrMapOvr>
  <p:transition spd="med">
    <p:plus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4214019"/>
            <a:ext cx="2971800" cy="86836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Sugar beet</a:t>
            </a:r>
          </a:p>
        </p:txBody>
      </p:sp>
      <p:pic>
        <p:nvPicPr>
          <p:cNvPr id="31746" name="Picture 2" descr="C:\Users\murad_pc\Documents\gmsugarbeets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76716" y="0"/>
            <a:ext cx="4395717" cy="3886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762000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Suger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beet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Scientific Name: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vulgaris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Amaranthaceae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78326"/>
            <a:ext cx="4772899" cy="3579674"/>
          </a:xfrm>
          <a:prstGeom prst="rect">
            <a:avLst/>
          </a:prstGeom>
        </p:spPr>
      </p:pic>
    </p:spTree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4267200"/>
            <a:ext cx="1600200" cy="8382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RICE</a:t>
            </a:r>
            <a:endParaRPr lang="en-US" sz="4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62000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Dhan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Oryza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sativa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Gramineae</a:t>
            </a:r>
            <a:endParaRPr lang="en-US" sz="2400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ri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0"/>
            <a:ext cx="4343400" cy="3886200"/>
          </a:xfrm>
          <a:prstGeom prst="rect">
            <a:avLst/>
          </a:prstGeom>
        </p:spPr>
      </p:pic>
      <p:pic>
        <p:nvPicPr>
          <p:cNvPr id="8" name="Content Placeholder 7" descr="rice 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743200"/>
            <a:ext cx="4800600" cy="4114800"/>
          </a:xfr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5242" y="5867400"/>
            <a:ext cx="2514599" cy="9906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FF00"/>
                </a:solidFill>
              </a:rPr>
              <a:t>Spices</a:t>
            </a:r>
            <a:endParaRPr lang="en-US" sz="5400" b="1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7543800" cy="5867400"/>
          </a:xfrm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4229100"/>
            <a:ext cx="16002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Onion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457200"/>
            <a:ext cx="4419599" cy="171027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Peyaj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Allium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cepa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Amaryllidaceae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71800"/>
            <a:ext cx="4800600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0600" y="0"/>
            <a:ext cx="43434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4311404"/>
      </p:ext>
    </p:extLst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4155781"/>
            <a:ext cx="1905000" cy="762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Ginger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6554867" cy="21674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Ada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Scientific Name: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Zingiber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officinale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Zingiberaceae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7864" y="2971799"/>
            <a:ext cx="5209464" cy="3914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1600" y="-12510"/>
            <a:ext cx="3962400" cy="37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696315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0" y="4267200"/>
            <a:ext cx="13716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Chili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6554867" cy="21674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Moric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Capsicum </a:t>
            </a:r>
            <a:r>
              <a:rPr lang="en-US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annuum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Solanaceae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6400" y="0"/>
            <a:ext cx="36576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90" y="3236594"/>
            <a:ext cx="5473910" cy="36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7285932"/>
      </p:ext>
    </p:extLst>
  </p:cSld>
  <p:clrMapOvr>
    <a:masterClrMapping/>
  </p:clrMapOvr>
  <p:transition spd="med">
    <p:plus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4000879"/>
            <a:ext cx="2590800" cy="9144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CoriANDER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6554867" cy="2057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Dhonia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Scientific Name: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Coriandrum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sativum</a:t>
            </a:r>
            <a:endParaRPr lang="en-US" sz="2400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Apiaceae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2600" y="-25021"/>
            <a:ext cx="3581400" cy="402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37" y="3301621"/>
            <a:ext cx="5561463" cy="35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6233095"/>
      </p:ext>
    </p:extLst>
  </p:cSld>
  <p:clrMapOvr>
    <a:masterClrMapping/>
  </p:clrMapOvr>
  <p:transition spd="med">
    <p:cover dir="l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5943600"/>
            <a:ext cx="6554867" cy="914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FFFF00"/>
                </a:solidFill>
              </a:rPr>
              <a:t>Vegetable Crop</a:t>
            </a:r>
            <a:endParaRPr lang="en-US" sz="4000" b="1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5766" y="0"/>
            <a:ext cx="7483366" cy="5943600"/>
          </a:xfrm>
        </p:spPr>
      </p:pic>
    </p:spTree>
    <p:extLst>
      <p:ext uri="{BB962C8B-B14F-4D97-AF65-F5344CB8AC3E}">
        <p14:creationId xmlns:p14="http://schemas.microsoft.com/office/powerpoint/2010/main" xmlns="" val="3284974809"/>
      </p:ext>
    </p:extLst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4215452"/>
            <a:ext cx="2286000" cy="762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Brinjal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5562600" cy="29294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Begun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Scientific Name: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Solanum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melongena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Solanaceae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2600" y="-27296"/>
            <a:ext cx="3581400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87" y="2819400"/>
            <a:ext cx="555691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0967627"/>
      </p:ext>
    </p:extLst>
  </p:cSld>
  <p:clrMapOvr>
    <a:masterClrMapping/>
  </p:clrMapOvr>
  <p:transition spd="med">
    <p:wheel spokes="2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1467" y="4114800"/>
            <a:ext cx="2133599" cy="762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Tomato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6021467" cy="2286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Name: Tomato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Solanum</a:t>
            </a:r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lycopersicum</a:t>
            </a:r>
            <a:endParaRPr lang="en-US" sz="2400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Solanaceae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2631315"/>
            <a:ext cx="6021467" cy="422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21466" y="0"/>
            <a:ext cx="312253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29650648"/>
      </p:ext>
    </p:extLst>
  </p:cSld>
  <p:clrMapOvr>
    <a:masterClrMapping/>
  </p:clrMapOvr>
  <p:transition spd="med">
    <p:wheel spokes="8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5457" y="4191000"/>
            <a:ext cx="2285999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Cabbage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" y="76200"/>
            <a:ext cx="5427260" cy="2286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Badhakopi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Brassica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oleracea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Brassicaceae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7800" y="-31845"/>
            <a:ext cx="3886200" cy="3841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97" y="2819400"/>
            <a:ext cx="523960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5875290"/>
      </p:ext>
    </p:extLst>
  </p:cSld>
  <p:clrMapOvr>
    <a:masterClrMapping/>
  </p:clrMapOvr>
  <p:transition spd="med">
    <p:split orient="vert" dir="in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3962400"/>
            <a:ext cx="3352799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Cauliflower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8922"/>
            <a:ext cx="5374943" cy="22436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Fulkopi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Brassica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oleracea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Cruciferae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1600" y="0"/>
            <a:ext cx="3969224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71800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9772898"/>
      </p:ext>
    </p:extLst>
  </p:cSld>
  <p:clrMapOvr>
    <a:masterClrMapping/>
  </p:clrMapOvr>
  <p:transition spd="med">
    <p:strips dir="r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4648200"/>
            <a:ext cx="1600200" cy="6397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Maize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Bhutta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Zea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mays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Gramineae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Content Placeholder 6" descr="Maiz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743200"/>
            <a:ext cx="4436146" cy="4114800"/>
          </a:xfrm>
        </p:spPr>
      </p:pic>
      <p:pic>
        <p:nvPicPr>
          <p:cNvPr id="8" name="Picture 7" descr="Maize 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0"/>
            <a:ext cx="4724400" cy="4191000"/>
          </a:xfrm>
          <a:prstGeom prst="rect">
            <a:avLst/>
          </a:prstGeom>
        </p:spPr>
      </p:pic>
    </p:spTree>
  </p:cSld>
  <p:clrMapOvr>
    <a:masterClrMapping/>
  </p:clrMapOvr>
  <p:transition spd="med">
    <p:plus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3962400"/>
            <a:ext cx="2590799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Broccoli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687" y="152400"/>
            <a:ext cx="5187287" cy="2209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Brocoli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Scientific Name: 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Brassica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oleracea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Cruciferae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36" y="2767652"/>
            <a:ext cx="5476164" cy="4065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6400" y="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2449729"/>
      </p:ext>
    </p:extLst>
  </p:cSld>
  <p:clrMapOvr>
    <a:masterClrMapping/>
  </p:clrMapOvr>
  <p:transition spd="med">
    <p:strips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4267200"/>
            <a:ext cx="18288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Radish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5486400" cy="1905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Mula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Raphanus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sativus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Crucidrae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Mul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0"/>
            <a:ext cx="3962400" cy="3581400"/>
          </a:xfrm>
          <a:prstGeom prst="rect">
            <a:avLst/>
          </a:prstGeom>
        </p:spPr>
      </p:pic>
      <p:pic>
        <p:nvPicPr>
          <p:cNvPr id="5" name="Picture 4" descr="mula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5181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9511947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0" y="3886200"/>
            <a:ext cx="1904999" cy="152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Bottle 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Gourd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81000"/>
            <a:ext cx="5410199" cy="1981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Lagenaria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siceraria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Cucurbitaceae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La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0"/>
            <a:ext cx="3505200" cy="3657600"/>
          </a:xfrm>
          <a:prstGeom prst="rect">
            <a:avLst/>
          </a:prstGeom>
        </p:spPr>
      </p:pic>
      <p:pic>
        <p:nvPicPr>
          <p:cNvPr id="5" name="Picture 4" descr="lau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5638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8430039"/>
      </p:ext>
    </p:extLst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3810000"/>
            <a:ext cx="1828799" cy="12192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Ash Gourd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5562599" cy="2590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alkumra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Benincasa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hispida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Cucurbitaceae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ashgou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8925"/>
            <a:ext cx="5562600" cy="4029075"/>
          </a:xfrm>
          <a:prstGeom prst="rect">
            <a:avLst/>
          </a:prstGeom>
        </p:spPr>
      </p:pic>
      <p:pic>
        <p:nvPicPr>
          <p:cNvPr id="5" name="Picture 4" descr="Ash gourd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0"/>
            <a:ext cx="3581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7505898"/>
      </p:ext>
    </p:extLst>
  </p:cSld>
  <p:clrMapOvr>
    <a:masterClrMapping/>
  </p:clrMapOvr>
  <p:transition spd="med">
    <p:checker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3886200"/>
            <a:ext cx="175260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Sweet 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Gourd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00"/>
            <a:ext cx="5486400" cy="1905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Misti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Kumra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Cucurbita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moschata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Cucurbitaceae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misti kum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0"/>
            <a:ext cx="3581400" cy="3901440"/>
          </a:xfrm>
          <a:prstGeom prst="rect">
            <a:avLst/>
          </a:prstGeom>
        </p:spPr>
      </p:pic>
      <p:pic>
        <p:nvPicPr>
          <p:cNvPr id="5" name="Picture 4" descr="misti kumra 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800"/>
            <a:ext cx="556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454112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4114800"/>
            <a:ext cx="2667000" cy="10668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Cucumber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81000"/>
            <a:ext cx="5029200" cy="2209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Shosa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Cucumis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sativus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Cucurbitaceae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Cucumber-Cucino-0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5181600" cy="3886200"/>
          </a:xfrm>
          <a:prstGeom prst="rect">
            <a:avLst/>
          </a:prstGeom>
        </p:spPr>
      </p:pic>
      <p:pic>
        <p:nvPicPr>
          <p:cNvPr id="5" name="Picture 4" descr="sos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0"/>
            <a:ext cx="396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2275086"/>
      </p:ext>
    </p:extLst>
  </p:cSld>
  <p:clrMapOvr>
    <a:masterClrMapping/>
  </p:clrMapOvr>
  <p:transition spd="med">
    <p:wheel spokes="8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3733800"/>
            <a:ext cx="1828800" cy="9144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Papaya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800600" cy="27008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Papaya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Carica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papaya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Caricaceae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papay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5410200" cy="4038600"/>
          </a:xfrm>
          <a:prstGeom prst="rect">
            <a:avLst/>
          </a:prstGeom>
        </p:spPr>
      </p:pic>
      <p:pic>
        <p:nvPicPr>
          <p:cNvPr id="6" name="Picture 5" descr="papaya 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0"/>
            <a:ext cx="3733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8365694"/>
      </p:ext>
    </p:extLst>
  </p:cSld>
  <p:clrMapOvr>
    <a:masterClrMapping/>
  </p:clrMapOvr>
  <p:transition spd="med">
    <p:strips dir="r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733800"/>
            <a:ext cx="2209800" cy="1524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Country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Bean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648200" cy="2667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Shim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Lablab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niger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Fabaceae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country be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5410200" cy="3886200"/>
          </a:xfrm>
          <a:prstGeom prst="rect">
            <a:avLst/>
          </a:prstGeom>
        </p:spPr>
      </p:pic>
      <p:pic>
        <p:nvPicPr>
          <p:cNvPr id="5" name="Picture 4" descr="country bean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"/>
            <a:ext cx="3733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7826011"/>
      </p:ext>
    </p:extLst>
  </p:cSld>
  <p:clrMapOvr>
    <a:masterClrMapping/>
  </p:clrMapOvr>
  <p:transition spd="med">
    <p:strips dir="l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3962400"/>
            <a:ext cx="2590800" cy="1524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Yard Long 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Bean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00"/>
            <a:ext cx="5334000" cy="23960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Borboti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Vigna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unguiculata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Fabaceae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yard-long-bean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5334000" cy="4267200"/>
          </a:xfrm>
          <a:prstGeom prst="rect">
            <a:avLst/>
          </a:prstGeom>
        </p:spPr>
      </p:pic>
      <p:pic>
        <p:nvPicPr>
          <p:cNvPr id="5" name="Picture 4" descr="yard-long-be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0"/>
            <a:ext cx="3810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6333372"/>
      </p:ext>
    </p:extLst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3657600"/>
            <a:ext cx="1600200" cy="762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Okra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6324599" cy="26246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Derosh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Abelmoschus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esculentus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Malvaceae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Oktr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67000"/>
            <a:ext cx="6096000" cy="4191000"/>
          </a:xfrm>
          <a:prstGeom prst="rect">
            <a:avLst/>
          </a:prstGeom>
        </p:spPr>
      </p:pic>
      <p:pic>
        <p:nvPicPr>
          <p:cNvPr id="5" name="Picture 4" descr="okra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048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9752014"/>
      </p:ext>
    </p:extLst>
  </p:cSld>
  <p:clrMapOvr>
    <a:masterClrMapping/>
  </p:clrMapOvr>
  <p:transition spd="med">
    <p:strips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4419600"/>
            <a:ext cx="2133599" cy="9906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Wheat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C:\Users\murad_pc\Documents\cr121102_wheat30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0" y="2743200"/>
            <a:ext cx="5029200" cy="41148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685800"/>
            <a:ext cx="518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Ghom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Triticum </a:t>
            </a:r>
            <a:r>
              <a:rPr lang="en-US" sz="2400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aestivum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Gramineae</a:t>
            </a:r>
          </a:p>
          <a:p>
            <a:pPr algn="ctr"/>
            <a:endParaRPr lang="en-US" b="1" dirty="0"/>
          </a:p>
        </p:txBody>
      </p:sp>
      <p:pic>
        <p:nvPicPr>
          <p:cNvPr id="6" name="Picture 5" descr="wheat 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0"/>
            <a:ext cx="4114800" cy="4191000"/>
          </a:xfrm>
          <a:prstGeom prst="rect">
            <a:avLst/>
          </a:prstGeom>
        </p:spPr>
      </p:pic>
    </p:spTree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1981200"/>
            <a:ext cx="1752600" cy="1524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Root</a:t>
            </a:r>
            <a:br>
              <a:rPr lang="en-US" sz="4000" b="1" dirty="0" smtClean="0">
                <a:solidFill>
                  <a:srgbClr val="FFFF00"/>
                </a:solidFill>
              </a:rPr>
            </a:br>
            <a:r>
              <a:rPr lang="en-US" sz="4000" b="1" dirty="0" smtClean="0">
                <a:solidFill>
                  <a:srgbClr val="FFFF00"/>
                </a:solidFill>
              </a:rPr>
              <a:t>Crop</a:t>
            </a:r>
            <a:endParaRPr lang="en-US" sz="4000" b="1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5256"/>
            <a:ext cx="7391400" cy="5948855"/>
          </a:xfrm>
        </p:spPr>
      </p:pic>
    </p:spTree>
    <p:extLst>
      <p:ext uri="{BB962C8B-B14F-4D97-AF65-F5344CB8AC3E}">
        <p14:creationId xmlns:p14="http://schemas.microsoft.com/office/powerpoint/2010/main" xmlns="" val="3695429782"/>
      </p:ext>
    </p:extLst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0" y="4419600"/>
            <a:ext cx="19812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Potato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520695"/>
            <a:ext cx="5562599" cy="22436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Alu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Solanum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tuberosum</a:t>
            </a:r>
            <a:endParaRPr lang="en-US" sz="2400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Solanaceae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2954865"/>
            <a:ext cx="5562599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2600" y="0"/>
            <a:ext cx="365494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9094718"/>
      </p:ext>
    </p:extLst>
  </p:cSld>
  <p:clrMapOvr>
    <a:masterClrMapping/>
  </p:clrMapOvr>
  <p:transition spd="med">
    <p:wheel spokes="8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667" y="3962400"/>
            <a:ext cx="1981200" cy="1524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Sweet Potato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5105400" cy="2133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Misti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Alu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Ipomoea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batatas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Convolvulaceae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37849"/>
            <a:ext cx="5715000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627072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0" y="2435628"/>
            <a:ext cx="1600200" cy="1524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Drug</a:t>
            </a:r>
            <a:br>
              <a:rPr lang="en-US" sz="4000" b="1" dirty="0" smtClean="0">
                <a:solidFill>
                  <a:srgbClr val="FFFF00"/>
                </a:solidFill>
              </a:rPr>
            </a:br>
            <a:r>
              <a:rPr lang="en-US" sz="4000" b="1" dirty="0" smtClean="0">
                <a:solidFill>
                  <a:srgbClr val="FFFF00"/>
                </a:solidFill>
              </a:rPr>
              <a:t>Crop</a:t>
            </a:r>
            <a:endParaRPr lang="en-US" sz="4000" b="1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7543800" cy="5791200"/>
          </a:xfrm>
        </p:spPr>
      </p:pic>
    </p:spTree>
    <p:extLst>
      <p:ext uri="{BB962C8B-B14F-4D97-AF65-F5344CB8AC3E}">
        <p14:creationId xmlns:p14="http://schemas.microsoft.com/office/powerpoint/2010/main" xmlns="" val="1057893696"/>
      </p:ext>
    </p:extLst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4301070"/>
            <a:ext cx="2438400" cy="860946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Tobacco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0" y="381000"/>
            <a:ext cx="6554867" cy="20912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Alu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Scientific Name: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Nicotiana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tabacum</a:t>
            </a:r>
            <a:endParaRPr lang="en-US" sz="2400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Solanaceae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19400"/>
            <a:ext cx="55626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2600" y="-27864"/>
            <a:ext cx="3581400" cy="391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5012049"/>
      </p:ext>
    </p:extLst>
  </p:cSld>
  <p:clrMapOvr>
    <a:masterClrMapping/>
  </p:clrMapOvr>
  <p:transition spd="med">
    <p:checker dir="vert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4267200"/>
            <a:ext cx="17526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Poppy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85" y="457200"/>
            <a:ext cx="5700215" cy="25018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Poppy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Scientific Name: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Papaver</a:t>
            </a:r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somniferum</a:t>
            </a:r>
            <a:endParaRPr lang="en-US" sz="2400" i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Papaveraceae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2600" y="1"/>
            <a:ext cx="3581400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8" y="2996572"/>
            <a:ext cx="5558051" cy="386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4889164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0"/>
            <a:ext cx="6554867" cy="10668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FFFF00"/>
                </a:solidFill>
              </a:rPr>
              <a:t>Beverage Crop</a:t>
            </a:r>
            <a:endParaRPr lang="en-US" sz="4000" b="1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3138"/>
            <a:ext cx="7467600" cy="5728138"/>
          </a:xfrm>
        </p:spPr>
      </p:pic>
    </p:spTree>
    <p:extLst>
      <p:ext uri="{BB962C8B-B14F-4D97-AF65-F5344CB8AC3E}">
        <p14:creationId xmlns:p14="http://schemas.microsoft.com/office/powerpoint/2010/main" xmlns="" val="3864871195"/>
      </p:ext>
    </p:extLst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021" y="4114800"/>
            <a:ext cx="1219200" cy="1069524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1" y="457200"/>
            <a:ext cx="5173639" cy="19812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Cha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Scientific Name: </a:t>
            </a:r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Camellia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sinensis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Theaceae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19400"/>
            <a:ext cx="5181600" cy="4019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1600" y="0"/>
            <a:ext cx="396240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3955571"/>
      </p:ext>
    </p:extLst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4267200"/>
            <a:ext cx="2057400" cy="9144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Coffee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81000"/>
            <a:ext cx="5029200" cy="2133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Coffee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</a:t>
            </a: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Name: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Coffea</a:t>
            </a:r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arabica</a:t>
            </a:r>
            <a:endParaRPr lang="en-US" sz="2400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Rubiaceae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24201"/>
            <a:ext cx="5181600" cy="375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1600" y="-83024"/>
            <a:ext cx="3962400" cy="3969223"/>
          </a:xfrm>
          <a:prstGeom prst="rect">
            <a:avLst/>
          </a:prstGeom>
        </p:spPr>
      </p:pic>
    </p:spTree>
  </p:cSld>
  <p:clrMapOvr>
    <a:masterClrMapping/>
  </p:clrMapOvr>
  <p:transition spd="med">
    <p:wheel spokes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4229100"/>
            <a:ext cx="1752600" cy="8382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Cocoa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96" y="533400"/>
            <a:ext cx="6554867" cy="2057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Cocoa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Scientific Name: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Theobroma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cacao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Malvaceae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6394" y="3276600"/>
            <a:ext cx="5598994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2600" y="25021"/>
            <a:ext cx="3581400" cy="38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633122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4800"/>
            <a:ext cx="2057400" cy="8382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Barley</a:t>
            </a:r>
          </a:p>
        </p:txBody>
      </p:sp>
      <p:pic>
        <p:nvPicPr>
          <p:cNvPr id="4098" name="Picture 2" descr="C:\Users\murad_pc\Documents\barley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2590800"/>
            <a:ext cx="5105400" cy="4267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533400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Job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Hordeum</a:t>
            </a:r>
            <a:r>
              <a:rPr lang="en-US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vulgare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Gramineae</a:t>
            </a:r>
          </a:p>
          <a:p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barley 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0"/>
            <a:ext cx="4038600" cy="3886200"/>
          </a:xfrm>
          <a:prstGeom prst="rect">
            <a:avLst/>
          </a:prstGeom>
        </p:spPr>
      </p:pic>
    </p:spTree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562600"/>
            <a:ext cx="6019800" cy="10668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Manuring Crop</a:t>
            </a:r>
            <a:endParaRPr lang="en-US" sz="3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34119"/>
            <a:ext cx="3733799" cy="30900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33800" y="34119"/>
            <a:ext cx="3810000" cy="3090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33800" y="3143534"/>
            <a:ext cx="3810000" cy="2457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12" y="3124200"/>
            <a:ext cx="3737211" cy="24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7952204"/>
      </p:ext>
    </p:extLst>
  </p:cSld>
  <p:clrMapOvr>
    <a:masterClrMapping/>
  </p:clrMapOvr>
  <p:transition spd="med">
    <p:plus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3810000"/>
            <a:ext cx="2590800" cy="990600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Dhaincha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6554867" cy="2286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Dhaincha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Scientific Name: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Sesbania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bispinosa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Fabaceae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6400" y="0"/>
            <a:ext cx="3657600" cy="3886200"/>
          </a:xfrm>
          <a:prstGeom prst="rect">
            <a:avLst/>
          </a:prstGeom>
        </p:spPr>
      </p:pic>
    </p:spTree>
  </p:cSld>
  <p:clrMapOvr>
    <a:masterClrMapping/>
  </p:clrMapOvr>
  <p:transition spd="med">
    <p:cover dir="l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9067" y="4114800"/>
            <a:ext cx="2438400" cy="1219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Sensitive Plant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8934"/>
            <a:ext cx="5105399" cy="22436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Common Name: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Lajjabati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Mimosa </a:t>
            </a:r>
            <a:r>
              <a:rPr lang="en-US" sz="24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pudica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Fabaceae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" y="3151496"/>
            <a:ext cx="5410200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0201" y="0"/>
            <a:ext cx="373379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284809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0236"/>
            <a:ext cx="9168306" cy="6868236"/>
          </a:xfrm>
        </p:spPr>
      </p:pic>
    </p:spTree>
    <p:extLst>
      <p:ext uri="{BB962C8B-B14F-4D97-AF65-F5344CB8AC3E}">
        <p14:creationId xmlns:p14="http://schemas.microsoft.com/office/powerpoint/2010/main" xmlns="" val="3562829168"/>
      </p:ext>
    </p:extLst>
  </p:cSld>
  <p:clrMapOvr>
    <a:masterClrMapping/>
  </p:clrMapOvr>
  <p:transition spd="med">
    <p:newsfla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3886200"/>
            <a:ext cx="2438400" cy="12954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Foxtail Millet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C:\Users\murad_pc\Documents\mille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2590800"/>
            <a:ext cx="5334000" cy="4267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533400"/>
            <a:ext cx="541020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Kaon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</a:t>
            </a:r>
            <a:r>
              <a:rPr lang="en-US" sz="2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Panicum </a:t>
            </a:r>
            <a:r>
              <a:rPr lang="en-US" sz="2400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miliaceum</a:t>
            </a:r>
            <a:endParaRPr lang="en-US" sz="2400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Gramineae</a:t>
            </a:r>
          </a:p>
        </p:txBody>
      </p:sp>
      <p:pic>
        <p:nvPicPr>
          <p:cNvPr id="8" name="Picture 7" descr="Foxtail millet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3810000" cy="3886200"/>
          </a:xfrm>
          <a:prstGeom prst="rect">
            <a:avLst/>
          </a:prstGeom>
        </p:spPr>
      </p:pic>
    </p:spTree>
  </p:cSld>
  <p:clrMapOvr>
    <a:masterClrMapping/>
  </p:clrMapOvr>
  <p:transition spd="med">
    <p:strips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4038600"/>
            <a:ext cx="2133600" cy="14478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Russian Millet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5410200" cy="190500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 name: Cheena</a:t>
            </a: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Scientific Name: Panicum </a:t>
            </a:r>
            <a:r>
              <a:rPr lang="en-US" sz="2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miliacium</a:t>
            </a:r>
            <a:endParaRPr lang="en-US" sz="2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Family: Gramineae</a:t>
            </a:r>
          </a:p>
        </p:txBody>
      </p:sp>
      <p:pic>
        <p:nvPicPr>
          <p:cNvPr id="4" name="Picture 3" descr="mill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0"/>
            <a:ext cx="3886200" cy="3886200"/>
          </a:xfrm>
          <a:prstGeom prst="rect">
            <a:avLst/>
          </a:prstGeom>
        </p:spPr>
      </p:pic>
      <p:pic>
        <p:nvPicPr>
          <p:cNvPr id="5" name="Picture 4" descr="millet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0"/>
            <a:ext cx="5257800" cy="3810000"/>
          </a:xfrm>
          <a:prstGeom prst="rect">
            <a:avLst/>
          </a:prstGeom>
        </p:spPr>
      </p:pic>
    </p:spTree>
  </p:cSld>
  <p:clrMapOvr>
    <a:masterClrMapping/>
  </p:clrMapOvr>
  <p:transition spd="med">
    <p:wheel spokes="2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817</TotalTime>
  <Words>776</Words>
  <Application>Microsoft Office PowerPoint</Application>
  <PresentationFormat>On-screen Show (4:3)</PresentationFormat>
  <Paragraphs>249</Paragraphs>
  <Slides>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Slice</vt:lpstr>
      <vt:lpstr>Welcome to the Presentation</vt:lpstr>
      <vt:lpstr>Presentation on: Classification of Crop</vt:lpstr>
      <vt:lpstr>Cereal Crop</vt:lpstr>
      <vt:lpstr>RICE</vt:lpstr>
      <vt:lpstr>Maize</vt:lpstr>
      <vt:lpstr>Wheat </vt:lpstr>
      <vt:lpstr>Barley</vt:lpstr>
      <vt:lpstr>Foxtail Millet</vt:lpstr>
      <vt:lpstr>Russian Millet</vt:lpstr>
      <vt:lpstr>Sorghum</vt:lpstr>
      <vt:lpstr> Oilseeds </vt:lpstr>
      <vt:lpstr>Soybean</vt:lpstr>
      <vt:lpstr>Mustard</vt:lpstr>
      <vt:lpstr>Sunflower</vt:lpstr>
      <vt:lpstr>Safflower</vt:lpstr>
      <vt:lpstr>Groundnut</vt:lpstr>
      <vt:lpstr>Sesame</vt:lpstr>
      <vt:lpstr>Linseed</vt:lpstr>
      <vt:lpstr>Pulse Crop </vt:lpstr>
      <vt:lpstr>Lentil</vt:lpstr>
      <vt:lpstr>Grass Pea</vt:lpstr>
      <vt:lpstr>Chickpea</vt:lpstr>
      <vt:lpstr>black Gram</vt:lpstr>
      <vt:lpstr>Mung Bean</vt:lpstr>
      <vt:lpstr>Garden pea</vt:lpstr>
      <vt:lpstr> Pigeon pea </vt:lpstr>
      <vt:lpstr>Cow pea</vt:lpstr>
      <vt:lpstr> Forage  Crop </vt:lpstr>
      <vt:lpstr>Para Grass </vt:lpstr>
      <vt:lpstr>Napier grass</vt:lpstr>
      <vt:lpstr>Sudan grass</vt:lpstr>
      <vt:lpstr>Fiber Crop</vt:lpstr>
      <vt:lpstr>Jute</vt:lpstr>
      <vt:lpstr>Kenaf</vt:lpstr>
      <vt:lpstr>Cotton </vt:lpstr>
      <vt:lpstr>hemp  plant</vt:lpstr>
      <vt:lpstr>Sugar Crop </vt:lpstr>
      <vt:lpstr>SugarcanE</vt:lpstr>
      <vt:lpstr>Sugar beet</vt:lpstr>
      <vt:lpstr>Spices</vt:lpstr>
      <vt:lpstr>Onion</vt:lpstr>
      <vt:lpstr>Ginger</vt:lpstr>
      <vt:lpstr>Chili</vt:lpstr>
      <vt:lpstr>CoriANDER</vt:lpstr>
      <vt:lpstr>Vegetable Crop</vt:lpstr>
      <vt:lpstr>Brinjal</vt:lpstr>
      <vt:lpstr>Tomato</vt:lpstr>
      <vt:lpstr>Cabbage</vt:lpstr>
      <vt:lpstr>Cauliflower</vt:lpstr>
      <vt:lpstr>Broccoli</vt:lpstr>
      <vt:lpstr>Radish</vt:lpstr>
      <vt:lpstr>Bottle  Gourd</vt:lpstr>
      <vt:lpstr>Ash Gourd</vt:lpstr>
      <vt:lpstr>Sweet  Gourd</vt:lpstr>
      <vt:lpstr>Cucumber</vt:lpstr>
      <vt:lpstr>Papaya</vt:lpstr>
      <vt:lpstr>Country Bean</vt:lpstr>
      <vt:lpstr>Yard Long  Bean</vt:lpstr>
      <vt:lpstr>Okra</vt:lpstr>
      <vt:lpstr>Root Crop</vt:lpstr>
      <vt:lpstr>Potato</vt:lpstr>
      <vt:lpstr>Sweet Potato</vt:lpstr>
      <vt:lpstr>Drug Crop</vt:lpstr>
      <vt:lpstr>Tobacco</vt:lpstr>
      <vt:lpstr>Poppy</vt:lpstr>
      <vt:lpstr>Beverage Crop</vt:lpstr>
      <vt:lpstr>TEA</vt:lpstr>
      <vt:lpstr>Coffee </vt:lpstr>
      <vt:lpstr>Cocoa</vt:lpstr>
      <vt:lpstr>Green Manuring Crop</vt:lpstr>
      <vt:lpstr>Dhaincha</vt:lpstr>
      <vt:lpstr>Sensitive Plant</vt:lpstr>
      <vt:lpstr>Slide 73</vt:lpstr>
    </vt:vector>
  </TitlesOfParts>
  <Company>CtrlSoft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murad_pc</dc:creator>
  <cp:lastModifiedBy>NewFaculty</cp:lastModifiedBy>
  <cp:revision>161</cp:revision>
  <dcterms:created xsi:type="dcterms:W3CDTF">2015-09-16T06:09:22Z</dcterms:created>
  <dcterms:modified xsi:type="dcterms:W3CDTF">2015-09-19T10:22:04Z</dcterms:modified>
</cp:coreProperties>
</file>